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698" r:id="rId2"/>
  </p:sldMasterIdLst>
  <p:notesMasterIdLst>
    <p:notesMasterId r:id="rId15"/>
  </p:notesMasterIdLst>
  <p:handoutMasterIdLst>
    <p:handoutMasterId r:id="rId16"/>
  </p:handoutMasterIdLst>
  <p:sldIdLst>
    <p:sldId id="265" r:id="rId3"/>
    <p:sldId id="264" r:id="rId4"/>
    <p:sldId id="270" r:id="rId5"/>
    <p:sldId id="262" r:id="rId6"/>
    <p:sldId id="267" r:id="rId7"/>
    <p:sldId id="269" r:id="rId8"/>
    <p:sldId id="266" r:id="rId9"/>
    <p:sldId id="268" r:id="rId10"/>
    <p:sldId id="272" r:id="rId11"/>
    <p:sldId id="273" r:id="rId12"/>
    <p:sldId id="271" r:id="rId13"/>
    <p:sldId id="26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6" autoAdjust="0"/>
    <p:restoredTop sz="94719" autoAdjust="0"/>
  </p:normalViewPr>
  <p:slideViewPr>
    <p:cSldViewPr snapToGrid="0" snapToObjects="1" showGuides="1">
      <p:cViewPr>
        <p:scale>
          <a:sx n="63" d="100"/>
          <a:sy n="63" d="100"/>
        </p:scale>
        <p:origin x="320" y="175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30C0DB-BE9E-B348-913E-1E66660169C7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354D0F91-9C87-2B40-8420-92A469D92676}">
      <dgm:prSet phldrT="[Текст]"/>
      <dgm:spPr/>
      <dgm:t>
        <a:bodyPr/>
        <a:lstStyle/>
        <a:p>
          <a:endParaRPr lang="ru-RU" dirty="0"/>
        </a:p>
      </dgm:t>
    </dgm:pt>
    <dgm:pt modelId="{AC61407E-9D42-A448-BA86-CF616B44A504}" type="parTrans" cxnId="{9835126A-4237-0A47-9FC3-3686BBD31B9F}">
      <dgm:prSet/>
      <dgm:spPr/>
      <dgm:t>
        <a:bodyPr/>
        <a:lstStyle/>
        <a:p>
          <a:endParaRPr lang="ru-RU"/>
        </a:p>
      </dgm:t>
    </dgm:pt>
    <dgm:pt modelId="{A1D765F9-FA0D-004E-98B0-C8FE30E98CE0}" type="sibTrans" cxnId="{9835126A-4237-0A47-9FC3-3686BBD31B9F}">
      <dgm:prSet/>
      <dgm:spPr/>
      <dgm:t>
        <a:bodyPr/>
        <a:lstStyle/>
        <a:p>
          <a:endParaRPr lang="ru-RU"/>
        </a:p>
      </dgm:t>
    </dgm:pt>
    <dgm:pt modelId="{08DD4A2D-0CFD-184D-AA4A-700585BE6F72}">
      <dgm:prSet phldrT="[Текст]"/>
      <dgm:spPr/>
      <dgm:t>
        <a:bodyPr/>
        <a:lstStyle/>
        <a:p>
          <a:endParaRPr lang="ru-RU" dirty="0"/>
        </a:p>
      </dgm:t>
    </dgm:pt>
    <dgm:pt modelId="{3F746DC8-A7AB-A54D-9178-D5756AFCD360}" type="parTrans" cxnId="{10083368-2FD8-8F44-BA3C-9DC124BDF8A6}">
      <dgm:prSet/>
      <dgm:spPr/>
      <dgm:t>
        <a:bodyPr/>
        <a:lstStyle/>
        <a:p>
          <a:endParaRPr lang="ru-RU"/>
        </a:p>
      </dgm:t>
    </dgm:pt>
    <dgm:pt modelId="{FAF9E1CF-F2DD-CE46-92A6-67B45C4C01FD}" type="sibTrans" cxnId="{10083368-2FD8-8F44-BA3C-9DC124BDF8A6}">
      <dgm:prSet/>
      <dgm:spPr/>
      <dgm:t>
        <a:bodyPr/>
        <a:lstStyle/>
        <a:p>
          <a:endParaRPr lang="ru-RU"/>
        </a:p>
      </dgm:t>
    </dgm:pt>
    <dgm:pt modelId="{1BC913FA-C86B-A74A-B286-8A721120C2A5}" type="pres">
      <dgm:prSet presAssocID="{4430C0DB-BE9E-B348-913E-1E66660169C7}" presName="Name0" presStyleCnt="0">
        <dgm:presLayoutVars>
          <dgm:dir/>
          <dgm:resizeHandles val="exact"/>
        </dgm:presLayoutVars>
      </dgm:prSet>
      <dgm:spPr/>
    </dgm:pt>
    <dgm:pt modelId="{BDA08657-CEA2-D247-BCE8-A15A23AEF938}" type="pres">
      <dgm:prSet presAssocID="{354D0F91-9C87-2B40-8420-92A469D92676}" presName="node" presStyleLbl="node1" presStyleIdx="0" presStyleCnt="2">
        <dgm:presLayoutVars>
          <dgm:bulletEnabled val="1"/>
        </dgm:presLayoutVars>
      </dgm:prSet>
      <dgm:spPr/>
    </dgm:pt>
    <dgm:pt modelId="{C342A6F9-3BDB-D447-BA3F-056DBCEB91DB}" type="pres">
      <dgm:prSet presAssocID="{A1D765F9-FA0D-004E-98B0-C8FE30E98CE0}" presName="sibTrans" presStyleLbl="sibTrans2D1" presStyleIdx="0" presStyleCnt="1" custScaleX="157423" custScaleY="45744"/>
      <dgm:spPr>
        <a:prstGeom prst="leftRightArrow">
          <a:avLst/>
        </a:prstGeom>
      </dgm:spPr>
    </dgm:pt>
    <dgm:pt modelId="{6AB25E51-3A53-B042-8EFC-94C22B223C60}" type="pres">
      <dgm:prSet presAssocID="{A1D765F9-FA0D-004E-98B0-C8FE30E98CE0}" presName="connectorText" presStyleLbl="sibTrans2D1" presStyleIdx="0" presStyleCnt="1"/>
      <dgm:spPr/>
    </dgm:pt>
    <dgm:pt modelId="{D56D71D9-ED90-C040-A79F-BFA6311FE19B}" type="pres">
      <dgm:prSet presAssocID="{08DD4A2D-0CFD-184D-AA4A-700585BE6F72}" presName="node" presStyleLbl="node1" presStyleIdx="1" presStyleCnt="2">
        <dgm:presLayoutVars>
          <dgm:bulletEnabled val="1"/>
        </dgm:presLayoutVars>
      </dgm:prSet>
      <dgm:spPr/>
    </dgm:pt>
  </dgm:ptLst>
  <dgm:cxnLst>
    <dgm:cxn modelId="{F5BF5428-E1A6-D044-AFE2-8CA659547E57}" type="presOf" srcId="{354D0F91-9C87-2B40-8420-92A469D92676}" destId="{BDA08657-CEA2-D247-BCE8-A15A23AEF938}" srcOrd="0" destOrd="0" presId="urn:microsoft.com/office/officeart/2005/8/layout/process1"/>
    <dgm:cxn modelId="{D9E05846-E589-994E-967A-4AA09511CAF4}" type="presOf" srcId="{4430C0DB-BE9E-B348-913E-1E66660169C7}" destId="{1BC913FA-C86B-A74A-B286-8A721120C2A5}" srcOrd="0" destOrd="0" presId="urn:microsoft.com/office/officeart/2005/8/layout/process1"/>
    <dgm:cxn modelId="{10083368-2FD8-8F44-BA3C-9DC124BDF8A6}" srcId="{4430C0DB-BE9E-B348-913E-1E66660169C7}" destId="{08DD4A2D-0CFD-184D-AA4A-700585BE6F72}" srcOrd="1" destOrd="0" parTransId="{3F746DC8-A7AB-A54D-9178-D5756AFCD360}" sibTransId="{FAF9E1CF-F2DD-CE46-92A6-67B45C4C01FD}"/>
    <dgm:cxn modelId="{9835126A-4237-0A47-9FC3-3686BBD31B9F}" srcId="{4430C0DB-BE9E-B348-913E-1E66660169C7}" destId="{354D0F91-9C87-2B40-8420-92A469D92676}" srcOrd="0" destOrd="0" parTransId="{AC61407E-9D42-A448-BA86-CF616B44A504}" sibTransId="{A1D765F9-FA0D-004E-98B0-C8FE30E98CE0}"/>
    <dgm:cxn modelId="{DD1D86B2-FBCC-4947-B704-8B4DE5D17B00}" type="presOf" srcId="{08DD4A2D-0CFD-184D-AA4A-700585BE6F72}" destId="{D56D71D9-ED90-C040-A79F-BFA6311FE19B}" srcOrd="0" destOrd="0" presId="urn:microsoft.com/office/officeart/2005/8/layout/process1"/>
    <dgm:cxn modelId="{803054E6-4429-9E4A-82E6-D7782B66B796}" type="presOf" srcId="{A1D765F9-FA0D-004E-98B0-C8FE30E98CE0}" destId="{6AB25E51-3A53-B042-8EFC-94C22B223C60}" srcOrd="1" destOrd="0" presId="urn:microsoft.com/office/officeart/2005/8/layout/process1"/>
    <dgm:cxn modelId="{9FBB95ED-5979-9143-B0D5-6EB6BBC009DA}" type="presOf" srcId="{A1D765F9-FA0D-004E-98B0-C8FE30E98CE0}" destId="{C342A6F9-3BDB-D447-BA3F-056DBCEB91DB}" srcOrd="0" destOrd="0" presId="urn:microsoft.com/office/officeart/2005/8/layout/process1"/>
    <dgm:cxn modelId="{6ED5FCCC-FB55-2748-B7A7-741BF809F0A2}" type="presParOf" srcId="{1BC913FA-C86B-A74A-B286-8A721120C2A5}" destId="{BDA08657-CEA2-D247-BCE8-A15A23AEF938}" srcOrd="0" destOrd="0" presId="urn:microsoft.com/office/officeart/2005/8/layout/process1"/>
    <dgm:cxn modelId="{B5190C25-69E8-B24C-AA85-8DAAB0809507}" type="presParOf" srcId="{1BC913FA-C86B-A74A-B286-8A721120C2A5}" destId="{C342A6F9-3BDB-D447-BA3F-056DBCEB91DB}" srcOrd="1" destOrd="0" presId="urn:microsoft.com/office/officeart/2005/8/layout/process1"/>
    <dgm:cxn modelId="{DF48345C-A305-034F-BBD5-5248C6194F30}" type="presParOf" srcId="{C342A6F9-3BDB-D447-BA3F-056DBCEB91DB}" destId="{6AB25E51-3A53-B042-8EFC-94C22B223C60}" srcOrd="0" destOrd="0" presId="urn:microsoft.com/office/officeart/2005/8/layout/process1"/>
    <dgm:cxn modelId="{DCE2A5D0-7136-F744-A1EF-84E4324F8462}" type="presParOf" srcId="{1BC913FA-C86B-A74A-B286-8A721120C2A5}" destId="{D56D71D9-ED90-C040-A79F-BFA6311FE19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08657-CEA2-D247-BCE8-A15A23AEF938}">
      <dsp:nvSpPr>
        <dsp:cNvPr id="0" name=""/>
        <dsp:cNvSpPr/>
      </dsp:nvSpPr>
      <dsp:spPr>
        <a:xfrm>
          <a:off x="1190" y="1270297"/>
          <a:ext cx="2539007" cy="152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45809" y="1314916"/>
        <a:ext cx="2449769" cy="1434166"/>
      </dsp:txXfrm>
    </dsp:sp>
    <dsp:sp modelId="{C342A6F9-3BDB-D447-BA3F-056DBCEB91DB}">
      <dsp:nvSpPr>
        <dsp:cNvPr id="0" name=""/>
        <dsp:cNvSpPr/>
      </dsp:nvSpPr>
      <dsp:spPr>
        <a:xfrm>
          <a:off x="2639553" y="1887980"/>
          <a:ext cx="847360" cy="28803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>
        <a:off x="2639553" y="1945588"/>
        <a:ext cx="760949" cy="172822"/>
      </dsp:txXfrm>
    </dsp:sp>
    <dsp:sp modelId="{D56D71D9-ED90-C040-A79F-BFA6311FE19B}">
      <dsp:nvSpPr>
        <dsp:cNvPr id="0" name=""/>
        <dsp:cNvSpPr/>
      </dsp:nvSpPr>
      <dsp:spPr>
        <a:xfrm>
          <a:off x="3555801" y="1270297"/>
          <a:ext cx="2539007" cy="152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3600420" y="1314916"/>
        <a:ext cx="2449769" cy="1434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8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52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42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7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"/>
              <a:t>International Students and Scholars Rock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"/>
              <a:t>International Students and Scholars Rock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571750"/>
            <a:ext cx="6400800" cy="705749"/>
          </a:xfrm>
        </p:spPr>
        <p:txBody>
          <a:bodyPr>
            <a:noAutofit/>
          </a:bodyPr>
          <a:lstStyle/>
          <a:p>
            <a:r>
              <a:rPr lang="ru-RU" sz="2400" dirty="0"/>
              <a:t>Разработка мобильного приложения для фильтрации музыкальных файлов на основе анализа темпа композиций</a:t>
            </a:r>
            <a:endParaRPr 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00655" y="3556490"/>
            <a:ext cx="6542690" cy="561382"/>
          </a:xfrm>
        </p:spPr>
        <p:txBody>
          <a:bodyPr>
            <a:noAutofit/>
          </a:bodyPr>
          <a:lstStyle/>
          <a:p>
            <a:r>
              <a:rPr lang="ru-RU" sz="1200" dirty="0"/>
              <a:t>Автор</a:t>
            </a:r>
            <a:r>
              <a:rPr lang="en-US" sz="1200" dirty="0"/>
              <a:t>: </a:t>
            </a:r>
            <a:r>
              <a:rPr lang="ru-RU" sz="1200" dirty="0"/>
              <a:t>Токарева У. Р. (группа </a:t>
            </a:r>
            <a:r>
              <a:rPr lang="en-US" sz="1200" dirty="0"/>
              <a:t>P3411)</a:t>
            </a:r>
          </a:p>
          <a:p>
            <a:r>
              <a:rPr lang="ru-RU" sz="1200" dirty="0"/>
              <a:t>Научный руководитель</a:t>
            </a:r>
            <a:r>
              <a:rPr lang="en-US" sz="1200" dirty="0"/>
              <a:t>: </a:t>
            </a:r>
            <a:r>
              <a:rPr lang="ru-RU" sz="1200" dirty="0" err="1"/>
              <a:t>Тропченко</a:t>
            </a:r>
            <a:r>
              <a:rPr lang="ru-RU" sz="1200" dirty="0"/>
              <a:t> А. Ю.</a:t>
            </a:r>
            <a:r>
              <a:rPr lang="en-US" sz="1200" dirty="0"/>
              <a:t>, </a:t>
            </a:r>
            <a:r>
              <a:rPr lang="ru-RU" sz="1200" dirty="0"/>
              <a:t>доктор технических наук, профессор факультета </a:t>
            </a:r>
            <a:r>
              <a:rPr lang="ru-RU" sz="1200" dirty="0" err="1"/>
              <a:t>ПИиКТ</a:t>
            </a:r>
            <a:endParaRPr lang="ru-RU" sz="1200" b="1" cap="all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E70CC1F-A017-114C-A88D-6A8D96862C1C}"/>
              </a:ext>
            </a:extLst>
          </p:cNvPr>
          <p:cNvSpPr txBox="1">
            <a:spLocks/>
          </p:cNvSpPr>
          <p:nvPr/>
        </p:nvSpPr>
        <p:spPr>
          <a:xfrm>
            <a:off x="1371600" y="4361339"/>
            <a:ext cx="6327648" cy="561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/>
              <a:t>Университет ИТМО</a:t>
            </a:r>
          </a:p>
          <a:p>
            <a:r>
              <a:rPr lang="ru-RU" sz="1200" dirty="0"/>
              <a:t>Факультет программной инженерии и компьютерной техники</a:t>
            </a:r>
            <a:endParaRPr lang="ru-RU" sz="1200" b="1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79B94-2A4D-F341-962C-D5E069E04FC3}"/>
              </a:ext>
            </a:extLst>
          </p:cNvPr>
          <p:cNvSpPr txBox="1"/>
          <p:nvPr/>
        </p:nvSpPr>
        <p:spPr>
          <a:xfrm>
            <a:off x="4194313" y="139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43AF66CD-2B53-644B-BCA9-63612B5C1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5AAEFAA-9C30-DD44-8158-23BF5E1AF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49679"/>
              </p:ext>
            </p:extLst>
          </p:nvPr>
        </p:nvGraphicFramePr>
        <p:xfrm>
          <a:off x="455676" y="1797050"/>
          <a:ext cx="823264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981">
                  <a:extLst>
                    <a:ext uri="{9D8B030D-6E8A-4147-A177-3AD203B41FA5}">
                      <a16:colId xmlns:a16="http://schemas.microsoft.com/office/drawing/2014/main" val="3604191219"/>
                    </a:ext>
                  </a:extLst>
                </a:gridCol>
                <a:gridCol w="3692343">
                  <a:extLst>
                    <a:ext uri="{9D8B030D-6E8A-4147-A177-3AD203B41FA5}">
                      <a16:colId xmlns:a16="http://schemas.microsoft.com/office/drawing/2014/main" val="3848853313"/>
                    </a:ext>
                  </a:extLst>
                </a:gridCol>
                <a:gridCol w="2397883">
                  <a:extLst>
                    <a:ext uri="{9D8B030D-6E8A-4147-A177-3AD203B41FA5}">
                      <a16:colId xmlns:a16="http://schemas.microsoft.com/office/drawing/2014/main" val="918063887"/>
                    </a:ext>
                  </a:extLst>
                </a:gridCol>
                <a:gridCol w="1718441">
                  <a:extLst>
                    <a:ext uri="{9D8B030D-6E8A-4147-A177-3AD203B41FA5}">
                      <a16:colId xmlns:a16="http://schemas.microsoft.com/office/drawing/2014/main" val="3307591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Композиция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https://songbpm.com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ru-RU" dirty="0"/>
                        <a:t>Приложение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136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Thirty Seconds To Mars – This Is War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  <a:r>
                        <a:rPr lang="en-US" dirty="0"/>
                        <a:t>58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96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Panic! At The Disco – High Hopes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69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Frank Sinatra – Jingle Bells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9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Ундервуд – Ракеты на Марс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8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u="none" strike="noStrike" kern="1200" dirty="0">
                          <a:effectLst/>
                        </a:rPr>
                        <a:t>Yann </a:t>
                      </a:r>
                      <a:r>
                        <a:rPr lang="en" sz="1800" u="none" strike="noStrike" kern="1200" dirty="0" err="1">
                          <a:effectLst/>
                        </a:rPr>
                        <a:t>Tiersen</a:t>
                      </a:r>
                      <a:r>
                        <a:rPr lang="en" sz="1800" u="none" strike="noStrike" kern="1200" dirty="0">
                          <a:effectLst/>
                        </a:rPr>
                        <a:t> – La </a:t>
                      </a:r>
                      <a:r>
                        <a:rPr lang="en" sz="1800" u="none" strike="noStrike" kern="1200" dirty="0" err="1">
                          <a:effectLst/>
                        </a:rPr>
                        <a:t>Valse</a:t>
                      </a:r>
                      <a:r>
                        <a:rPr lang="en" sz="1800" u="none" strike="noStrike" kern="1200" dirty="0">
                          <a:effectLst/>
                        </a:rPr>
                        <a:t> des </a:t>
                      </a:r>
                      <a:r>
                        <a:rPr lang="en" sz="1800" u="none" strike="noStrike" kern="1200" dirty="0" err="1">
                          <a:effectLst/>
                        </a:rPr>
                        <a:t>Monstres</a:t>
                      </a:r>
                      <a:r>
                        <a:rPr lang="en" sz="1800" u="none" strike="noStrike" kern="1200" dirty="0">
                          <a:effectLst/>
                        </a:rPr>
                        <a:t> 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1325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459A26-B2D1-0E49-AE5C-D3CA2954141A}"/>
              </a:ext>
            </a:extLst>
          </p:cNvPr>
          <p:cNvSpPr txBox="1"/>
          <p:nvPr/>
        </p:nvSpPr>
        <p:spPr>
          <a:xfrm>
            <a:off x="8292300" y="4650084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Слайд 9</a:t>
            </a:r>
          </a:p>
        </p:txBody>
      </p:sp>
    </p:spTree>
    <p:extLst>
      <p:ext uri="{BB962C8B-B14F-4D97-AF65-F5344CB8AC3E}">
        <p14:creationId xmlns:p14="http://schemas.microsoft.com/office/powerpoint/2010/main" val="56743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2CDBE-3197-D84C-AC13-C214C48E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06A804D9-39AF-DA41-A582-23A2957A4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sp>
        <p:nvSpPr>
          <p:cNvPr id="16" name="Объект 1">
            <a:extLst>
              <a:ext uri="{FF2B5EF4-FFF2-40B4-BE49-F238E27FC236}">
                <a16:creationId xmlns:a16="http://schemas.microsoft.com/office/drawing/2014/main" id="{85DDF7F6-A072-DC49-B4DA-2B7BA094AAE4}"/>
              </a:ext>
            </a:extLst>
          </p:cNvPr>
          <p:cNvSpPr txBox="1">
            <a:spLocks/>
          </p:cNvSpPr>
          <p:nvPr/>
        </p:nvSpPr>
        <p:spPr>
          <a:xfrm>
            <a:off x="457198" y="1759938"/>
            <a:ext cx="6638546" cy="11453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Поставленные задачи решены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Разработано приложение, обладающее высокой актуальностью и не имеющее аналогов на рынке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ED946-36E9-0543-B354-109288942413}"/>
              </a:ext>
            </a:extLst>
          </p:cNvPr>
          <p:cNvSpPr txBox="1"/>
          <p:nvPr/>
        </p:nvSpPr>
        <p:spPr>
          <a:xfrm>
            <a:off x="8292300" y="465008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Слайд 10</a:t>
            </a:r>
          </a:p>
        </p:txBody>
      </p:sp>
    </p:spTree>
    <p:extLst>
      <p:ext uri="{BB962C8B-B14F-4D97-AF65-F5344CB8AC3E}">
        <p14:creationId xmlns:p14="http://schemas.microsoft.com/office/powerpoint/2010/main" val="4052888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0037"/>
            <a:ext cx="8229600" cy="620483"/>
          </a:xfrm>
        </p:spPr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2490643"/>
            <a:ext cx="8229600" cy="594122"/>
          </a:xfrm>
        </p:spPr>
        <p:txBody>
          <a:bodyPr/>
          <a:lstStyle/>
          <a:p>
            <a:r>
              <a:rPr lang="en-US" dirty="0"/>
              <a:t>www.</a:t>
            </a:r>
            <a:r>
              <a:rPr lang="pl-PL" dirty="0"/>
              <a:t>ifmo.ru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3214"/>
            <a:ext cx="6273934" cy="620483"/>
          </a:xfrm>
        </p:spPr>
        <p:txBody>
          <a:bodyPr/>
          <a:lstStyle/>
          <a:p>
            <a:r>
              <a:rPr lang="ru-RU" dirty="0"/>
              <a:t>Цель работы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301" y="1261871"/>
            <a:ext cx="7385415" cy="93268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400" dirty="0"/>
              <a:t>Создание мобильного приложения, обеспечивающего спортсменов синхрон­ной музыкальной поддержкой во время тренировки.</a:t>
            </a:r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BE2BD9-07C5-B849-8047-AF83B98B7696}"/>
              </a:ext>
            </a:extLst>
          </p:cNvPr>
          <p:cNvSpPr txBox="1">
            <a:spLocks/>
          </p:cNvSpPr>
          <p:nvPr/>
        </p:nvSpPr>
        <p:spPr>
          <a:xfrm>
            <a:off x="455302" y="1884318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1FD3DC-249B-8B4B-B335-48F0228E6980}"/>
              </a:ext>
            </a:extLst>
          </p:cNvPr>
          <p:cNvSpPr txBox="1">
            <a:spLocks/>
          </p:cNvSpPr>
          <p:nvPr/>
        </p:nvSpPr>
        <p:spPr>
          <a:xfrm>
            <a:off x="455302" y="2504801"/>
            <a:ext cx="7942464" cy="1885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400" dirty="0"/>
              <a:t>Обзор существующих алгоритмов определения </a:t>
            </a:r>
            <a:r>
              <a:rPr lang="en-US" sz="1400" dirty="0"/>
              <a:t>BPM</a:t>
            </a:r>
          </a:p>
          <a:p>
            <a:pPr>
              <a:lnSpc>
                <a:spcPct val="170000"/>
              </a:lnSpc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400" dirty="0"/>
              <a:t>Исследование вопроса разработки приложений для мобильной платформы </a:t>
            </a:r>
            <a:r>
              <a:rPr lang="en-US" sz="1400" dirty="0"/>
              <a:t>Android</a:t>
            </a:r>
          </a:p>
          <a:p>
            <a:pPr>
              <a:lnSpc>
                <a:spcPct val="170000"/>
              </a:lnSpc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400" dirty="0"/>
              <a:t>Разработка мобильного приложения</a:t>
            </a:r>
            <a:r>
              <a:rPr lang="en-US" sz="1400" dirty="0"/>
              <a:t>, </a:t>
            </a:r>
            <a:r>
              <a:rPr lang="ru-RU" sz="1400" dirty="0"/>
              <a:t>которое позволит пользователю по заданному темпу</a:t>
            </a:r>
            <a:r>
              <a:rPr lang="en-US" sz="1400" dirty="0"/>
              <a:t> </a:t>
            </a:r>
            <a:r>
              <a:rPr lang="ru-RU" sz="1400" dirty="0"/>
              <a:t>сформировать набор композиций из локальной коллекции мобильного телефона и воспроизвести полученный </a:t>
            </a:r>
            <a:r>
              <a:rPr lang="ru-RU" sz="1400" dirty="0" err="1"/>
              <a:t>плейлист</a:t>
            </a:r>
            <a:r>
              <a:rPr lang="ru-RU" sz="1400" dirty="0"/>
              <a:t>.</a:t>
            </a:r>
          </a:p>
          <a:p>
            <a:pPr>
              <a:lnSpc>
                <a:spcPct val="170000"/>
              </a:lnSpc>
              <a:buClr>
                <a:srgbClr val="1946BA"/>
              </a:buClr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CCB13-4366-2D41-A39B-94C12F0BF3D2}"/>
              </a:ext>
            </a:extLst>
          </p:cNvPr>
          <p:cNvSpPr txBox="1"/>
          <p:nvPr/>
        </p:nvSpPr>
        <p:spPr>
          <a:xfrm>
            <a:off x="8003266" y="4392750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Слайд 1</a:t>
            </a:r>
          </a:p>
        </p:txBody>
      </p:sp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1BCFB14-03D7-3B40-A6C7-1AF4B2C24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"/>
              <a:t>International Students and Scholars Rock</a:t>
            </a:r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CAF25FE-DF67-6D4C-8261-344A264B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Аудио-сигнал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99F9A7-B10F-FF41-B319-CEB325D4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868" y="2571750"/>
            <a:ext cx="4104264" cy="23443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BC2051-6BE9-7640-9FBC-B85435EF3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76" y="2782062"/>
            <a:ext cx="3813048" cy="19265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CCFF7B-6EF8-664C-880D-EFE653468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47865"/>
            <a:ext cx="7341476" cy="14147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400" dirty="0"/>
              <a:t>Звук – механические колебания в упругой среде (например, в воздухе)</a:t>
            </a:r>
          </a:p>
          <a:p>
            <a:pPr>
              <a:lnSpc>
                <a:spcPct val="150000"/>
              </a:lnSpc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400" dirty="0"/>
              <a:t>Аудио-сигнал может быть представлен в двух формах</a:t>
            </a:r>
            <a:r>
              <a:rPr lang="en-US" sz="1400" dirty="0"/>
              <a:t>: </a:t>
            </a:r>
            <a:r>
              <a:rPr lang="ru-RU" sz="1400" dirty="0"/>
              <a:t>аналоговой и цифровой</a:t>
            </a:r>
          </a:p>
          <a:p>
            <a:pPr>
              <a:lnSpc>
                <a:spcPct val="150000"/>
              </a:lnSpc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400" dirty="0"/>
              <a:t>Дискретная форма сигнала представляет собой набор амплитуд во временном домене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7AA39-E03B-084C-BA29-3742F51296E5}"/>
              </a:ext>
            </a:extLst>
          </p:cNvPr>
          <p:cNvSpPr txBox="1"/>
          <p:nvPr/>
        </p:nvSpPr>
        <p:spPr>
          <a:xfrm>
            <a:off x="8292300" y="4650084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Слайд 2</a:t>
            </a:r>
          </a:p>
        </p:txBody>
      </p:sp>
    </p:spTree>
    <p:extLst>
      <p:ext uri="{BB962C8B-B14F-4D97-AF65-F5344CB8AC3E}">
        <p14:creationId xmlns:p14="http://schemas.microsoft.com/office/powerpoint/2010/main" val="90452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51861"/>
            <a:ext cx="3008378" cy="620315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/>
              <a:t>Через энергетические всплески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Методы вычисления </a:t>
            </a:r>
            <a:r>
              <a:rPr lang="en-US" dirty="0"/>
              <a:t>BPM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7F4E248-F55E-DA49-B66E-45E6B307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88" y="2344275"/>
            <a:ext cx="2794000" cy="1054100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EDADD88-DF38-BA49-9ACC-815BB52AEB37}"/>
              </a:ext>
            </a:extLst>
          </p:cNvPr>
          <p:cNvSpPr txBox="1">
            <a:spLocks/>
          </p:cNvSpPr>
          <p:nvPr/>
        </p:nvSpPr>
        <p:spPr>
          <a:xfrm>
            <a:off x="4572000" y="1651860"/>
            <a:ext cx="3008378" cy="6203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/>
              <a:t>С помощью автокорреляции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A30B13-9A6F-114D-8074-EA86195FE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72175"/>
            <a:ext cx="3845343" cy="273747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0AF492C-FB89-CB42-9B65-3EA436BE3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181728"/>
            <a:ext cx="4007612" cy="2827919"/>
          </a:xfrm>
          <a:prstGeom prst="rect">
            <a:avLst/>
          </a:prstGeom>
        </p:spPr>
      </p:pic>
      <p:sp>
        <p:nvSpPr>
          <p:cNvPr id="29" name="Нижний колонтитул 28">
            <a:extLst>
              <a:ext uri="{FF2B5EF4-FFF2-40B4-BE49-F238E27FC236}">
                <a16:creationId xmlns:a16="http://schemas.microsoft.com/office/drawing/2014/main" id="{651F0250-A2E9-7E49-B0A3-D9B8BCFD3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B9F7D4-9430-A243-BB20-311D0E7E7E0D}"/>
              </a:ext>
            </a:extLst>
          </p:cNvPr>
          <p:cNvSpPr txBox="1"/>
          <p:nvPr/>
        </p:nvSpPr>
        <p:spPr>
          <a:xfrm>
            <a:off x="8292300" y="4650084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Слайд 3</a:t>
            </a:r>
          </a:p>
        </p:txBody>
      </p:sp>
    </p:spTree>
    <p:extLst>
      <p:ext uri="{BB962C8B-B14F-4D97-AF65-F5344CB8AC3E}">
        <p14:creationId xmlns:p14="http://schemas.microsoft.com/office/powerpoint/2010/main" val="238712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1167" y="959029"/>
            <a:ext cx="2674883" cy="1416309"/>
          </a:xfrm>
        </p:spPr>
        <p:txBody>
          <a:bodyPr>
            <a:normAutofit fontScale="90000"/>
          </a:bodyPr>
          <a:lstStyle/>
          <a:p>
            <a:r>
              <a:rPr lang="ru-RU" dirty="0"/>
              <a:t>Сценарии использования</a:t>
            </a:r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EE5063-7EA7-2743-8FDD-86CF996DC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pic>
        <p:nvPicPr>
          <p:cNvPr id="5" name="Рисунок 4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E14F136B-9533-A444-B264-67E1B74A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17" y="714703"/>
            <a:ext cx="6198916" cy="376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56C6-40FD-B443-9EC9-5D366DFC0B58}"/>
              </a:ext>
            </a:extLst>
          </p:cNvPr>
          <p:cNvSpPr txBox="1"/>
          <p:nvPr/>
        </p:nvSpPr>
        <p:spPr>
          <a:xfrm>
            <a:off x="8292300" y="4650084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Слайд 4</a:t>
            </a:r>
          </a:p>
        </p:txBody>
      </p:sp>
    </p:spTree>
    <p:extLst>
      <p:ext uri="{BB962C8B-B14F-4D97-AF65-F5344CB8AC3E}">
        <p14:creationId xmlns:p14="http://schemas.microsoft.com/office/powerpoint/2010/main" val="229047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8FC86A38-243C-AF4E-8C06-B04E5998F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759937"/>
            <a:ext cx="6638546" cy="2674903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Производительность </a:t>
            </a:r>
            <a:r>
              <a:rPr lang="en-US" dirty="0"/>
              <a:t>Android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Решение</a:t>
            </a:r>
            <a:r>
              <a:rPr lang="en-US" dirty="0"/>
              <a:t>: </a:t>
            </a:r>
            <a:r>
              <a:rPr lang="ru-RU" dirty="0"/>
              <a:t>перенос вычисления </a:t>
            </a:r>
            <a:r>
              <a:rPr lang="en-US" dirty="0"/>
              <a:t>BPM </a:t>
            </a:r>
            <a:r>
              <a:rPr lang="ru-RU" dirty="0"/>
              <a:t>на сервер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Декодирование </a:t>
            </a:r>
            <a:r>
              <a:rPr lang="en-US" dirty="0"/>
              <a:t>MP3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Решение</a:t>
            </a:r>
            <a:r>
              <a:rPr lang="en-US" dirty="0"/>
              <a:t>: API 16+ </a:t>
            </a:r>
            <a:r>
              <a:rPr lang="ru-RU" dirty="0"/>
              <a:t>и использование </a:t>
            </a:r>
            <a:r>
              <a:rPr lang="en-US" dirty="0" err="1"/>
              <a:t>MediaCodec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Передача </a:t>
            </a:r>
            <a:r>
              <a:rPr lang="en-US" dirty="0"/>
              <a:t>MP3 </a:t>
            </a:r>
            <a:r>
              <a:rPr lang="ru-RU" dirty="0"/>
              <a:t>по сети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Решение</a:t>
            </a:r>
            <a:r>
              <a:rPr lang="en-US" dirty="0"/>
              <a:t>: </a:t>
            </a:r>
            <a:r>
              <a:rPr lang="ru-RU" dirty="0"/>
              <a:t>обрезка аудио-файла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29A664-DA86-7846-9CAB-285EFBB1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Ограничения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405D26-550F-6149-B0F2-C42EE2C8C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7EC7-FDC2-6540-A8B2-51309EBADB23}"/>
              </a:ext>
            </a:extLst>
          </p:cNvPr>
          <p:cNvSpPr txBox="1"/>
          <p:nvPr/>
        </p:nvSpPr>
        <p:spPr>
          <a:xfrm>
            <a:off x="8292300" y="4650084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Слайд 5</a:t>
            </a:r>
          </a:p>
        </p:txBody>
      </p:sp>
    </p:spTree>
    <p:extLst>
      <p:ext uri="{BB962C8B-B14F-4D97-AF65-F5344CB8AC3E}">
        <p14:creationId xmlns:p14="http://schemas.microsoft.com/office/powerpoint/2010/main" val="325881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244AE1B7-E4D5-C04C-9F9A-F9B4BD57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системы</a:t>
            </a:r>
          </a:p>
        </p:txBody>
      </p:sp>
      <p:graphicFrame>
        <p:nvGraphicFramePr>
          <p:cNvPr id="23" name="Схема 22">
            <a:extLst>
              <a:ext uri="{FF2B5EF4-FFF2-40B4-BE49-F238E27FC236}">
                <a16:creationId xmlns:a16="http://schemas.microsoft.com/office/drawing/2014/main" id="{74D55ED9-F72B-F84C-8A0C-BFD3EFC34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00184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C59C799-95C6-574D-9A46-A8DE93D8A218}"/>
              </a:ext>
            </a:extLst>
          </p:cNvPr>
          <p:cNvSpPr txBox="1">
            <a:spLocks/>
          </p:cNvSpPr>
          <p:nvPr/>
        </p:nvSpPr>
        <p:spPr>
          <a:xfrm>
            <a:off x="1524000" y="2002536"/>
            <a:ext cx="2517647" cy="149961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600" dirty="0"/>
              <a:t>Взаимодействие с пользователем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600" dirty="0"/>
              <a:t>Декодирование </a:t>
            </a:r>
            <a:r>
              <a:rPr lang="en-US" sz="1600" dirty="0"/>
              <a:t>MP3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600" dirty="0"/>
              <a:t>Хранение данных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8FA9427-808C-1843-BF70-1545DFC83BC5}"/>
              </a:ext>
            </a:extLst>
          </p:cNvPr>
          <p:cNvSpPr txBox="1">
            <a:spLocks/>
          </p:cNvSpPr>
          <p:nvPr/>
        </p:nvSpPr>
        <p:spPr>
          <a:xfrm>
            <a:off x="5102355" y="2002536"/>
            <a:ext cx="2517647" cy="149961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600" dirty="0"/>
              <a:t>Вычисление </a:t>
            </a:r>
            <a:r>
              <a:rPr lang="en-US" sz="1600" dirty="0"/>
              <a:t>BPM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0EF3FE-7239-154B-A0F5-219978A19D69}"/>
              </a:ext>
            </a:extLst>
          </p:cNvPr>
          <p:cNvSpPr txBox="1"/>
          <p:nvPr/>
        </p:nvSpPr>
        <p:spPr>
          <a:xfrm>
            <a:off x="2058522" y="3495750"/>
            <a:ext cx="14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Клиент - </a:t>
            </a:r>
            <a:r>
              <a:rPr lang="en-US" dirty="0"/>
              <a:t>Java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B0150C-8394-F94F-AF2A-F1E1A461EA80}"/>
              </a:ext>
            </a:extLst>
          </p:cNvPr>
          <p:cNvSpPr txBox="1"/>
          <p:nvPr/>
        </p:nvSpPr>
        <p:spPr>
          <a:xfrm>
            <a:off x="5492543" y="3495750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Сервер</a:t>
            </a:r>
            <a:r>
              <a:rPr lang="en-US" dirty="0"/>
              <a:t> - Python</a:t>
            </a:r>
            <a:endParaRPr lang="ru-RU" dirty="0"/>
          </a:p>
        </p:txBody>
      </p:sp>
      <p:sp>
        <p:nvSpPr>
          <p:cNvPr id="28" name="Нижний колонтитул 27">
            <a:extLst>
              <a:ext uri="{FF2B5EF4-FFF2-40B4-BE49-F238E27FC236}">
                <a16:creationId xmlns:a16="http://schemas.microsoft.com/office/drawing/2014/main" id="{BD0E1970-6B2C-0E49-8808-831EB7434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112F4-BD1A-3F44-9FBF-A4BAF8E79F97}"/>
              </a:ext>
            </a:extLst>
          </p:cNvPr>
          <p:cNvSpPr txBox="1"/>
          <p:nvPr/>
        </p:nvSpPr>
        <p:spPr>
          <a:xfrm>
            <a:off x="8292300" y="4650084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Слайд 6</a:t>
            </a:r>
          </a:p>
        </p:txBody>
      </p:sp>
    </p:spTree>
    <p:extLst>
      <p:ext uri="{BB962C8B-B14F-4D97-AF65-F5344CB8AC3E}">
        <p14:creationId xmlns:p14="http://schemas.microsoft.com/office/powerpoint/2010/main" val="229047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A7DED4-899C-BB48-B2C0-650155FCE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pic>
        <p:nvPicPr>
          <p:cNvPr id="7" name="Рисунок 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8E97904-5128-5149-887D-028F5B66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40" y="929236"/>
            <a:ext cx="1946185" cy="3459884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0C8475D-6BEB-7D45-865F-06A5C2A4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07" y="929236"/>
            <a:ext cx="1946185" cy="345988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DDF46D-5806-EA49-A2EC-D7AA2315C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75" y="929236"/>
            <a:ext cx="1946185" cy="3459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014F9-8BD2-9849-9438-9B7D0D0EB53A}"/>
              </a:ext>
            </a:extLst>
          </p:cNvPr>
          <p:cNvSpPr txBox="1"/>
          <p:nvPr/>
        </p:nvSpPr>
        <p:spPr>
          <a:xfrm>
            <a:off x="8292300" y="4650084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Слайд 7</a:t>
            </a:r>
          </a:p>
        </p:txBody>
      </p:sp>
    </p:spTree>
    <p:extLst>
      <p:ext uri="{BB962C8B-B14F-4D97-AF65-F5344CB8AC3E}">
        <p14:creationId xmlns:p14="http://schemas.microsoft.com/office/powerpoint/2010/main" val="229047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A7DED4-899C-BB48-B2C0-650155FCE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pic>
        <p:nvPicPr>
          <p:cNvPr id="13" name="Рисунок 1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1D9144A-8741-0A4E-83C3-BE83BA4E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84" y="795259"/>
            <a:ext cx="1987692" cy="3533674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3C7F1E5-0CE7-C347-8A8D-18B8DB45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723" y="795258"/>
            <a:ext cx="1987692" cy="3533674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35587D3-C8BB-5A4A-BF50-4605553BF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62" y="804912"/>
            <a:ext cx="1987692" cy="3533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90DE07-913F-A140-927B-85254F55FED4}"/>
              </a:ext>
            </a:extLst>
          </p:cNvPr>
          <p:cNvSpPr txBox="1"/>
          <p:nvPr/>
        </p:nvSpPr>
        <p:spPr>
          <a:xfrm>
            <a:off x="8292300" y="4650084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Слайд 8</a:t>
            </a:r>
          </a:p>
        </p:txBody>
      </p:sp>
    </p:spTree>
    <p:extLst>
      <p:ext uri="{BB962C8B-B14F-4D97-AF65-F5344CB8AC3E}">
        <p14:creationId xmlns:p14="http://schemas.microsoft.com/office/powerpoint/2010/main" val="105655522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6162</TotalTime>
  <Words>344</Words>
  <Application>Microsoft Macintosh PowerPoint</Application>
  <PresentationFormat>Экран (16:9)</PresentationFormat>
  <Paragraphs>85</Paragraphs>
  <Slides>12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Cover</vt:lpstr>
      <vt:lpstr>1_Cover</vt:lpstr>
      <vt:lpstr>Разработка мобильного приложения для фильтрации музыкальных файлов на основе анализа темпа композиций</vt:lpstr>
      <vt:lpstr>Цель работы</vt:lpstr>
      <vt:lpstr>Аудио-сигнал</vt:lpstr>
      <vt:lpstr>Методы вычисления BPM</vt:lpstr>
      <vt:lpstr>Сценарии использования</vt:lpstr>
      <vt:lpstr>Ограничения</vt:lpstr>
      <vt:lpstr>Архитектура системы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Токарева Ульяна Романовна</cp:lastModifiedBy>
  <cp:revision>79</cp:revision>
  <cp:lastPrinted>2019-06-09T21:03:28Z</cp:lastPrinted>
  <dcterms:created xsi:type="dcterms:W3CDTF">2014-06-27T12:30:22Z</dcterms:created>
  <dcterms:modified xsi:type="dcterms:W3CDTF">2019-06-09T21:45:34Z</dcterms:modified>
</cp:coreProperties>
</file>